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665B-AFBB-4D32-9F99-09CC3B157DF5}" type="datetimeFigureOut">
              <a:rPr lang="en-IN" smtClean="0"/>
              <a:pPr/>
              <a:t>22-11-2018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695FE-8B97-4BA7-B926-E00BD68FE9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5FE-8B97-4BA7-B926-E00BD68FE93F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68EF-02D1-4B06-A229-AE4149404052}" type="datetimeFigureOut">
              <a:rPr lang="en-US" smtClean="0"/>
              <a:pPr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14.pn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jpe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reenesh\Desktop\logos\AdobeStock_1066978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" y="2057400"/>
            <a:ext cx="9140824" cy="4367126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1"/>
            <a:ext cx="5018044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2362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 you know what is the current status of your assets…?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200400"/>
            <a:ext cx="222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do you own..??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886200"/>
            <a:ext cx="160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Where is it..??</a:t>
            </a:r>
            <a:endParaRPr lang="en-IN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8699" y="4495800"/>
            <a:ext cx="269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condition is it on..??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5989" y="5181600"/>
            <a:ext cx="37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is its remaining useful years..??</a:t>
            </a:r>
            <a:endParaRPr lang="en-IN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2133600" cy="556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/>
              <a:t>Headquartered in Kochi, Kerala, one of India’s leading IT hub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/>
              <a:t>Wide reach with a nationwide network of 16 direct branch offices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/>
              <a:t>International operations in UAE, Qatar &amp; Oman 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1840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ea typeface="Lucida Sans Unicode" charset="0"/>
                <a:cs typeface="Lucida Sans Unicode" charset="0"/>
              </a:rPr>
              <a:t>STALLION </a:t>
            </a:r>
            <a:r>
              <a:rPr lang="en-US" sz="2800" dirty="0" smtClean="0">
                <a:latin typeface="+mj-lt"/>
                <a:ea typeface="Lucida Sans Unicode" charset="0"/>
                <a:cs typeface="Lucida Sans Unicode" charset="0"/>
              </a:rPr>
              <a:t>Highlights</a:t>
            </a:r>
            <a:endParaRPr lang="en-US" sz="2800" dirty="0">
              <a:latin typeface="+mj-lt"/>
              <a:ea typeface="Lucida Sans Unicode" charset="0"/>
              <a:cs typeface="Lucida Sans Unicod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143304"/>
            <a:ext cx="495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prstClr val="black"/>
                </a:solidFill>
              </a:rPr>
              <a:t>About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Launched 2 decades ago, Stallion is a premium vendor in the AIDC industry providing  solutions in India &amp; Middle East.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Tailor made  solutions as per customer requirements in </a:t>
            </a:r>
            <a:r>
              <a:rPr lang="en-US" sz="1400" kern="0" dirty="0" smtClean="0"/>
              <a:t>AIDC </a:t>
            </a:r>
            <a:r>
              <a:rPr lang="en-US" sz="1400" kern="0" dirty="0" smtClean="0">
                <a:solidFill>
                  <a:prstClr val="black"/>
                </a:solidFill>
              </a:rPr>
              <a:t>technologies like Barcode &amp; RFID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Wide range of cost effective RFID infrastructure 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Over 20000  privileged customers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Manufacturing units at Kochi, Bangalore, Mumbai &amp; Dubai (UAE) for  tags &amp; consumables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POS terminals for Retail industry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Proven track record in providing Warehouse, Asset &amp;  Inventory management solutions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Document Archiving Solutions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Solutions for Manufacturing Assembly Lines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HR Real time monitoring Attendance Systems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IT Asset Management Solutions</a:t>
            </a:r>
          </a:p>
          <a:p>
            <a:pPr marL="36576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kern="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7932" y="4800600"/>
            <a:ext cx="1723668" cy="1448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2345" t="37794" r="12408" b="39345"/>
          <a:stretch/>
        </p:blipFill>
        <p:spPr>
          <a:xfrm>
            <a:off x="7467600" y="1600200"/>
            <a:ext cx="1298642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3778" t="39334" r="222" b="46444"/>
          <a:stretch/>
        </p:blipFill>
        <p:spPr>
          <a:xfrm>
            <a:off x="7391400" y="1981200"/>
            <a:ext cx="1543044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2286000"/>
            <a:ext cx="575379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/>
          <a:srcRect l="4817" t="21257" r="57973" b="50000"/>
          <a:stretch/>
        </p:blipFill>
        <p:spPr>
          <a:xfrm>
            <a:off x="7696200" y="2895600"/>
            <a:ext cx="914400" cy="391887"/>
          </a:xfrm>
          <a:prstGeom prst="rect">
            <a:avLst/>
          </a:prstGeom>
        </p:spPr>
      </p:pic>
      <p:pic>
        <p:nvPicPr>
          <p:cNvPr id="12" name="Picture 8" descr="Image result for Chainwa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" t="43556" r="7703" b="45777"/>
          <a:stretch/>
        </p:blipFill>
        <p:spPr bwMode="auto">
          <a:xfrm>
            <a:off x="7467601" y="3429000"/>
            <a:ext cx="1447800" cy="173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/>
          <a:srcRect l="3778" t="25111" r="3778" b="42889"/>
          <a:stretch/>
        </p:blipFill>
        <p:spPr>
          <a:xfrm>
            <a:off x="7814733" y="3657600"/>
            <a:ext cx="1100667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/>
          <a:srcRect l="5555" t="14286" r="3778" b="14285"/>
          <a:stretch/>
        </p:blipFill>
        <p:spPr>
          <a:xfrm>
            <a:off x="7696200" y="4191000"/>
            <a:ext cx="1219200" cy="239058"/>
          </a:xfrm>
          <a:prstGeom prst="rect">
            <a:avLst/>
          </a:prstGeom>
        </p:spPr>
      </p:pic>
      <p:pic>
        <p:nvPicPr>
          <p:cNvPr id="3075" name="Picture 3" descr="C:\Users\Sreenesh\Desktop\logos\about-u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609600"/>
            <a:ext cx="4800600" cy="1548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D88E1-D4F6-4175-AF1A-5812A8B6B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3026959" cy="3886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altLang="en-US" sz="1500" dirty="0" smtClean="0">
                <a:solidFill>
                  <a:prstClr val="black"/>
                </a:solidFill>
              </a:rPr>
              <a:t>Government of India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altLang="en-US" sz="1500" dirty="0" smtClean="0">
                <a:solidFill>
                  <a:prstClr val="black"/>
                </a:solidFill>
              </a:rPr>
              <a:t>State Government Organizations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altLang="en-US" sz="1500" dirty="0" smtClean="0">
                <a:solidFill>
                  <a:prstClr val="black"/>
                </a:solidFill>
              </a:rPr>
              <a:t>Private sector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altLang="en-US" sz="1500" dirty="0" smtClean="0">
                <a:solidFill>
                  <a:prstClr val="black"/>
                </a:solidFill>
              </a:rPr>
              <a:t>Hospitality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altLang="en-US" sz="1500" dirty="0" smtClean="0">
                <a:solidFill>
                  <a:prstClr val="black"/>
                </a:solidFill>
              </a:rPr>
              <a:t>Health Care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altLang="en-US" sz="1500" dirty="0" smtClean="0">
                <a:solidFill>
                  <a:prstClr val="black"/>
                </a:solidFill>
              </a:rPr>
              <a:t>Hi-value Organizations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IN" altLang="en-US" sz="1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lOGS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3981450" cy="39814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               </a:t>
            </a:r>
            <a:r>
              <a:rPr lang="en-US" sz="3200" dirty="0" smtClean="0"/>
              <a:t>MARQUEE CLIENTS</a:t>
            </a:r>
            <a:br>
              <a:rPr lang="en-US" sz="3200" dirty="0" smtClean="0"/>
            </a:br>
            <a:r>
              <a:rPr lang="en-US" sz="3200" dirty="0" smtClean="0"/>
              <a:t>               </a:t>
            </a:r>
            <a:r>
              <a:rPr lang="en-IN" altLang="en-US" sz="3200" dirty="0" smtClean="0"/>
              <a:t>Asset Management Solution</a:t>
            </a:r>
            <a:endParaRPr lang="en-IN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685800"/>
            <a:ext cx="1600200" cy="3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A008F-A3D7-4CA8-A3AD-6BBE4628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7290054" cy="7419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                 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/>
              <a:t>KEY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FEATURES</a:t>
            </a:r>
            <a:endParaRPr lang="en-US" sz="320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71EB66-F30C-4E76-BDEF-DB0362DE2E48}"/>
              </a:ext>
            </a:extLst>
          </p:cNvPr>
          <p:cNvSpPr/>
          <p:nvPr/>
        </p:nvSpPr>
        <p:spPr>
          <a:xfrm>
            <a:off x="457200" y="1295400"/>
            <a:ext cx="2827867" cy="4493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Proven and powerful Asset Management Tool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Web-based UI – access any time, any location.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Low cost of scaling and quick ROI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Supports Barcode &amp; RFID. Wide variety of hardware and tags available from Stallion.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Asset Details – Category, Details, Location, Owner, Status, Metadata and much more.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Rich set of reports. Customized reports based on user requirements.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Integrations based on API / Webservices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Maintenance scheduling and tracking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400" dirty="0">
                <a:cs typeface="Arial" pitchFamily="34" charset="0"/>
              </a:rPr>
              <a:t>AMC &amp; Insurance tracking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1600200" cy="3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590" y="1440766"/>
            <a:ext cx="53435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1" y="1371600"/>
            <a:ext cx="990599" cy="2077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350" dirty="0" smtClean="0">
                <a:solidFill>
                  <a:prstClr val="white"/>
                </a:solidFill>
              </a:rPr>
              <a:t>COUNT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30694" y="2021584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7973" y="2110788"/>
            <a:ext cx="570173" cy="42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256" y="2857022"/>
            <a:ext cx="574193" cy="5741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23474" y="3704754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40A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8926" y="3756577"/>
            <a:ext cx="502745" cy="5027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42696" y="4650909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75" y="4776820"/>
            <a:ext cx="408639" cy="408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09565" y="1787096"/>
            <a:ext cx="6748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Asset Count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1077" y="2691675"/>
            <a:ext cx="8285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Normalize Count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4022" y="3504442"/>
            <a:ext cx="6723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Approvals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8167" y="4333036"/>
            <a:ext cx="6391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Report &amp; Post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500" y="1998473"/>
            <a:ext cx="715907" cy="7159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370" y="1366386"/>
            <a:ext cx="644623" cy="4154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350" dirty="0">
                <a:solidFill>
                  <a:prstClr val="white"/>
                </a:solidFill>
              </a:rPr>
              <a:t>Master Data</a:t>
            </a:r>
          </a:p>
        </p:txBody>
      </p:sp>
      <p:sp>
        <p:nvSpPr>
          <p:cNvPr id="19" name="Flowchart: Magnetic Disk 18"/>
          <p:cNvSpPr/>
          <p:nvPr/>
        </p:nvSpPr>
        <p:spPr>
          <a:xfrm>
            <a:off x="221500" y="1837436"/>
            <a:ext cx="715907" cy="1089566"/>
          </a:xfrm>
          <a:prstGeom prst="flowChartMagneticDisk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678" y="4769960"/>
            <a:ext cx="999753" cy="4154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350" dirty="0">
                <a:solidFill>
                  <a:prstClr val="white"/>
                </a:solidFill>
              </a:rPr>
              <a:t>Host Systems Integration</a:t>
            </a:r>
          </a:p>
        </p:txBody>
      </p:sp>
      <p:sp>
        <p:nvSpPr>
          <p:cNvPr id="21" name="Up-Down Arrow 20"/>
          <p:cNvSpPr/>
          <p:nvPr/>
        </p:nvSpPr>
        <p:spPr>
          <a:xfrm>
            <a:off x="553801" y="3035700"/>
            <a:ext cx="211829" cy="768113"/>
          </a:xfrm>
          <a:prstGeom prst="up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/>
          <a:srcRect l="18371" t="9085" r="18584" b="11950"/>
          <a:stretch/>
        </p:blipFill>
        <p:spPr>
          <a:xfrm>
            <a:off x="2880627" y="2081294"/>
            <a:ext cx="456680" cy="5720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17005" y="1754837"/>
            <a:ext cx="64462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Input Source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2297" y="2664593"/>
            <a:ext cx="5203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200" dirty="0">
                <a:solidFill>
                  <a:prstClr val="black"/>
                </a:solidFill>
              </a:rPr>
              <a:t>GRNs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/>
          <a:srcRect r="51194" b="51620"/>
          <a:stretch/>
        </p:blipFill>
        <p:spPr>
          <a:xfrm>
            <a:off x="2781510" y="2861450"/>
            <a:ext cx="697316" cy="68777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91743" y="4020883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838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/>
          <a:srcRect t="4179" r="50326" b="70862"/>
          <a:stretch/>
        </p:blipFill>
        <p:spPr>
          <a:xfrm>
            <a:off x="2880627" y="4080895"/>
            <a:ext cx="534764" cy="5017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9544" y="3674022"/>
            <a:ext cx="7210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Tagging/Bar Coding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/>
          <a:srcRect l="5672" t="5947" r="4288" b="6158"/>
          <a:stretch/>
        </p:blipFill>
        <p:spPr>
          <a:xfrm>
            <a:off x="2755560" y="5012948"/>
            <a:ext cx="740452" cy="72282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98722" y="4743231"/>
            <a:ext cx="82851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Inventory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1400021"/>
            <a:ext cx="772236" cy="2077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350" dirty="0">
                <a:solidFill>
                  <a:prstClr val="white"/>
                </a:solidFill>
              </a:rPr>
              <a:t>ASSET IN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02143" y="1943425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43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32939" y="5437707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40A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24008" y="4538846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38391" y="4609283"/>
            <a:ext cx="472653" cy="4726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61798" y="4398982"/>
            <a:ext cx="8285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Asset Transfer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8391" y="5489530"/>
            <a:ext cx="502745" cy="5027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64957" y="5246902"/>
            <a:ext cx="8285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Approvals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83068" y="1971749"/>
            <a:ext cx="537164" cy="5371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15691" y="1758735"/>
            <a:ext cx="7405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Update Owner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98571" y="1409489"/>
            <a:ext cx="1776152" cy="2077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350" dirty="0">
                <a:solidFill>
                  <a:prstClr val="white"/>
                </a:solidFill>
              </a:rPr>
              <a:t>ASSET LIFECYCLE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09316" y="1726257"/>
            <a:ext cx="6152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Issue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3" cstate="print"/>
          <a:srcRect r="6473" b="14783"/>
          <a:stretch/>
        </p:blipFill>
        <p:spPr>
          <a:xfrm>
            <a:off x="3799669" y="1940425"/>
            <a:ext cx="754989" cy="67573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777252" y="2610289"/>
            <a:ext cx="8251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Maintenance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838315" y="2763134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999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6" name="Picture 4" descr="Image result for Maintenance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04" y="2814236"/>
            <a:ext cx="511148" cy="476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3842222" y="3746542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892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5" cstate="print"/>
          <a:srcRect b="9640"/>
          <a:stretch/>
        </p:blipFill>
        <p:spPr>
          <a:xfrm>
            <a:off x="3911979" y="3817406"/>
            <a:ext cx="544200" cy="4917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94068" y="3441126"/>
            <a:ext cx="7473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Inter-Branch Transfer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67262" y="2905363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703165" y="2901653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B73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6" cstate="print"/>
          <a:srcRect l="-538" t="49873" r="48767" b="-1810"/>
          <a:stretch/>
        </p:blipFill>
        <p:spPr>
          <a:xfrm>
            <a:off x="6871941" y="1892479"/>
            <a:ext cx="738554" cy="73855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912807" y="1695739"/>
            <a:ext cx="7071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Scrap List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 cstate="print"/>
          <a:srcRect t="4391" r="50326" b="70862"/>
          <a:stretch/>
        </p:blipFill>
        <p:spPr>
          <a:xfrm>
            <a:off x="7008512" y="2979487"/>
            <a:ext cx="534764" cy="49747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43556" y="2578527"/>
            <a:ext cx="76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Tagging/Bar Coding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818989" y="2984738"/>
            <a:ext cx="457286" cy="42666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696243" y="2594555"/>
            <a:ext cx="7210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Identify Conditions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68424" y="5439598"/>
            <a:ext cx="6878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Postings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17818" y="4759350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43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32061" y="4787674"/>
            <a:ext cx="537164" cy="53716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781800" y="4579893"/>
            <a:ext cx="8285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Update Owner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73767" y="1411782"/>
            <a:ext cx="852432" cy="2077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350" dirty="0" smtClean="0">
                <a:solidFill>
                  <a:prstClr val="white"/>
                </a:solidFill>
              </a:rPr>
              <a:t>DISPOSAL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827925" y="5617966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74212" y="5661912"/>
            <a:ext cx="506438" cy="506438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4699831" y="4327625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A34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00170" y="4355855"/>
            <a:ext cx="489985" cy="54993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699566" y="4016322"/>
            <a:ext cx="740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Warranty &amp; Insurance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621794" y="3772203"/>
            <a:ext cx="852929" cy="0"/>
          </a:xfrm>
          <a:prstGeom prst="line">
            <a:avLst/>
          </a:prstGeom>
          <a:ln w="419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68977" y="3701890"/>
            <a:ext cx="7405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ADD 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B1B0759-67F2-4CCE-94BB-4CBB16FE73CE}"/>
              </a:ext>
            </a:extLst>
          </p:cNvPr>
          <p:cNvSpPr txBox="1"/>
          <p:nvPr/>
        </p:nvSpPr>
        <p:spPr>
          <a:xfrm>
            <a:off x="5723578" y="5389745"/>
            <a:ext cx="9307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Reconciliation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830694" y="5595432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008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4" name="Picture 2" descr="Image result for IT assets icon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53" y="5627676"/>
            <a:ext cx="541904" cy="541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Image result for 3d shapes icon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76" t="8263" r="8142" b="4434"/>
          <a:stretch/>
        </p:blipFill>
        <p:spPr bwMode="auto">
          <a:xfrm>
            <a:off x="305412" y="3891514"/>
            <a:ext cx="725793" cy="791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Image result for 3d shapes icon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77" t="10923" r="4763" b="7026"/>
          <a:stretch/>
        </p:blipFill>
        <p:spPr bwMode="auto">
          <a:xfrm>
            <a:off x="1608947" y="3581941"/>
            <a:ext cx="603055" cy="562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646287" y="3672184"/>
            <a:ext cx="490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ERP / Financials</a:t>
            </a:r>
          </a:p>
        </p:txBody>
      </p:sp>
      <p:pic>
        <p:nvPicPr>
          <p:cNvPr id="78" name="Picture 14" descr="Image result for 3D bidirectional arrow icon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91" t="11448" r="10196" b="11096"/>
          <a:stretch/>
        </p:blipFill>
        <p:spPr bwMode="auto">
          <a:xfrm>
            <a:off x="1057573" y="4026103"/>
            <a:ext cx="526725" cy="522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Image result for 3d shapes icon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77" t="10923" r="4763" b="7026"/>
          <a:stretch/>
        </p:blipFill>
        <p:spPr bwMode="auto">
          <a:xfrm>
            <a:off x="1608946" y="4144055"/>
            <a:ext cx="603055" cy="562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654230" y="4333515"/>
            <a:ext cx="48759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HR</a:t>
            </a:r>
          </a:p>
        </p:txBody>
      </p:sp>
      <p:pic>
        <p:nvPicPr>
          <p:cNvPr id="81" name="Picture 12" descr="Image result for 3d shapes icon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77" t="10923" r="4763" b="7026"/>
          <a:stretch/>
        </p:blipFill>
        <p:spPr bwMode="auto">
          <a:xfrm>
            <a:off x="1606517" y="4721165"/>
            <a:ext cx="603055" cy="562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641565" y="4900389"/>
            <a:ext cx="49474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50" dirty="0" smtClean="0">
                <a:solidFill>
                  <a:prstClr val="black"/>
                </a:solidFill>
              </a:rPr>
              <a:t>Helpdesk </a:t>
            </a:r>
            <a:r>
              <a:rPr lang="en-US" sz="850" dirty="0">
                <a:solidFill>
                  <a:prstClr val="black"/>
                </a:solidFill>
              </a:rPr>
              <a:t>Solutions</a:t>
            </a:r>
          </a:p>
        </p:txBody>
      </p:sp>
      <p:pic>
        <p:nvPicPr>
          <p:cNvPr id="83" name="Picture 12" descr="Image result for 3d shapes icon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77" t="10923" r="4763" b="7026"/>
          <a:stretch/>
        </p:blipFill>
        <p:spPr bwMode="auto">
          <a:xfrm>
            <a:off x="1615745" y="5298274"/>
            <a:ext cx="603055" cy="562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650794" y="5498599"/>
            <a:ext cx="4900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LDAP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696552" y="1752600"/>
            <a:ext cx="861206" cy="437354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8" name="Picture 16" descr="Image result for 3D circle ico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37" y="1796001"/>
            <a:ext cx="564002" cy="564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Image result for 3D circle ico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13" y="2373836"/>
            <a:ext cx="564002" cy="564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Image result for 3D circle ico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18" y="2952998"/>
            <a:ext cx="564002" cy="564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1218308" y="2518754"/>
            <a:ext cx="490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white"/>
                </a:solidFill>
              </a:rPr>
              <a:t>Assets / GRN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25006" y="1974228"/>
            <a:ext cx="4900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white"/>
                </a:solidFill>
              </a:rPr>
              <a:t>Location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230224" y="3141361"/>
            <a:ext cx="4900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white"/>
                </a:solidFill>
              </a:rPr>
              <a:t>Items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45776" y="3582074"/>
            <a:ext cx="766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Disposal Policies &amp; Methods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97" name="Picture 4" descr="Image result for IT assets icons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2" t="24430" r="16925" b="26367"/>
          <a:stretch/>
        </p:blipFill>
        <p:spPr bwMode="auto">
          <a:xfrm>
            <a:off x="6914959" y="4026247"/>
            <a:ext cx="548193" cy="394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ounded Rectangle 97"/>
          <p:cNvSpPr/>
          <p:nvPr/>
        </p:nvSpPr>
        <p:spPr>
          <a:xfrm>
            <a:off x="6888879" y="3894156"/>
            <a:ext cx="692547" cy="60639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1A9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6770497" y="1663299"/>
            <a:ext cx="925703" cy="4698056"/>
          </a:xfrm>
          <a:prstGeom prst="roundRect">
            <a:avLst/>
          </a:prstGeom>
          <a:solidFill>
            <a:srgbClr val="00B050">
              <a:alpha val="21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 rot="16200000">
            <a:off x="3819440" y="3573630"/>
            <a:ext cx="4669638" cy="878517"/>
          </a:xfrm>
          <a:prstGeom prst="roundRect">
            <a:avLst/>
          </a:prstGeom>
          <a:solidFill>
            <a:srgbClr val="FF0000">
              <a:alpha val="21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624068" y="1726257"/>
            <a:ext cx="861206" cy="437354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780448" y="1752600"/>
            <a:ext cx="812876" cy="4373547"/>
          </a:xfrm>
          <a:prstGeom prst="roundRect">
            <a:avLst/>
          </a:prstGeom>
          <a:solidFill>
            <a:schemeClr val="accent1">
              <a:alpha val="21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xmlns="" id="{AADA008F-A3D7-4CA8-A3AD-6BBE4628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7290054" cy="7419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                PROCESS FLOW</a:t>
            </a:r>
            <a:endParaRPr lang="en-US" sz="3200" cap="none" dirty="0"/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" y="685800"/>
            <a:ext cx="1600200" cy="3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4EFA73-F2EF-4B80-993B-E408852F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7290054" cy="60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                   </a:t>
            </a:r>
            <a:r>
              <a:rPr lang="en-US" sz="3200" cap="none" dirty="0" smtClean="0"/>
              <a:t>REPORT &amp; DASHBOARDS</a:t>
            </a:r>
            <a:endParaRPr lang="en-US" sz="3200" cap="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6632F-2BCE-4E24-8164-D049FB6DE439}"/>
              </a:ext>
            </a:extLst>
          </p:cNvPr>
          <p:cNvSpPr/>
          <p:nvPr/>
        </p:nvSpPr>
        <p:spPr>
          <a:xfrm>
            <a:off x="6124091" y="1507982"/>
            <a:ext cx="2743200" cy="4347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en-US" sz="1300" b="1" dirty="0">
                <a:cs typeface="Arial" pitchFamily="34" charset="0"/>
              </a:rPr>
              <a:t>Reports - 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Purchase Request Report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Purchase Order Report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Report on GRN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Asset Details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Asset History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Asset Register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Asset Summary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Employee wise Asset Details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Vendor wise Asset Details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Barcode wise Asset Details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Report on Transfer of Assets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Report on Pending Calls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Report on Service/Standby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Report on Scrap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Report on Depreciation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Insurance and Claim Details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Physical Verification Report</a:t>
            </a:r>
            <a:r>
              <a:rPr lang="en-US" altLang="en-US" sz="1300" dirty="0">
                <a:cs typeface="Arial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481D92-568F-40E8-ABDE-0788CD996CAC}"/>
              </a:ext>
            </a:extLst>
          </p:cNvPr>
          <p:cNvSpPr/>
          <p:nvPr/>
        </p:nvSpPr>
        <p:spPr>
          <a:xfrm>
            <a:off x="3313157" y="1371600"/>
            <a:ext cx="2723173" cy="1408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b="1" dirty="0">
                <a:cs typeface="Arial" pitchFamily="34" charset="0"/>
              </a:rPr>
              <a:t>Alerts &amp; Notifications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Reminder on Expiry date of AMC for all Assets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300" dirty="0">
                <a:cs typeface="Arial" pitchFamily="34" charset="0"/>
              </a:rPr>
              <a:t>Reminder on Expiry date of Warranty for all </a:t>
            </a:r>
            <a:r>
              <a:rPr lang="en-US" sz="1300" dirty="0" smtClean="0">
                <a:cs typeface="Arial" pitchFamily="34" charset="0"/>
              </a:rPr>
              <a:t>Assets</a:t>
            </a:r>
          </a:p>
          <a:p>
            <a:pPr marL="365760" lvl="3" indent="-182880" defTabSz="685800" fontAlgn="base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pPr>
            <a:endParaRPr lang="en-US" sz="13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9E7A26-1324-4ACB-A155-B430A90CBE18}"/>
              </a:ext>
            </a:extLst>
          </p:cNvPr>
          <p:cNvSpPr/>
          <p:nvPr/>
        </p:nvSpPr>
        <p:spPr>
          <a:xfrm>
            <a:off x="104290" y="1371600"/>
            <a:ext cx="3121105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1300" dirty="0">
                <a:cs typeface="Arial" pitchFamily="34" charset="0"/>
              </a:rPr>
              <a:t>Extensive built-in Reports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1300" dirty="0">
                <a:cs typeface="Arial" pitchFamily="34" charset="0"/>
              </a:rPr>
              <a:t>Export to XLS for flexibility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1300" dirty="0">
                <a:cs typeface="Arial" pitchFamily="34" charset="0"/>
              </a:rPr>
              <a:t>Alerts &amp; Notifications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1300" dirty="0">
                <a:cs typeface="Arial" pitchFamily="34" charset="0"/>
              </a:rPr>
              <a:t>Integration Option to Reporting / BI Tools</a:t>
            </a:r>
          </a:p>
          <a:p>
            <a:pPr marL="182880" lvl="2" indent="-182880" defTabSz="685800">
              <a:spcBef>
                <a:spcPts val="300"/>
              </a:spcBef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1300" dirty="0">
                <a:cs typeface="Arial" pitchFamily="34" charset="0"/>
              </a:rPr>
              <a:t>Customized Reports if Required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4" y="2930856"/>
            <a:ext cx="3225395" cy="261480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19546" t="30209" r="49415" b="39583"/>
          <a:stretch/>
        </p:blipFill>
        <p:spPr>
          <a:xfrm>
            <a:off x="3317979" y="2885243"/>
            <a:ext cx="2689850" cy="1471805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58785" t="30207" r="11347" b="39584"/>
          <a:stretch/>
        </p:blipFill>
        <p:spPr>
          <a:xfrm>
            <a:off x="3330082" y="4434608"/>
            <a:ext cx="2677747" cy="152264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85800"/>
            <a:ext cx="1600200" cy="3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4EFA73-F2EF-4B80-993B-E408852F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KEY </a:t>
            </a:r>
            <a:r>
              <a:rPr lang="en-US" sz="3200" cap="none" dirty="0" smtClean="0"/>
              <a:t>BENEFITS</a:t>
            </a:r>
            <a:endParaRPr lang="en-US" sz="3200" cap="non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1600200" cy="3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66800" y="1295400"/>
            <a:ext cx="3200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Accurate Asset Data</a:t>
            </a:r>
          </a:p>
          <a:p>
            <a:pPr algn="just"/>
            <a:r>
              <a:rPr lang="en-IN" sz="1500" dirty="0" smtClean="0"/>
              <a:t>The asset data will be highly accurate with the most recent physical status available for each asset. </a:t>
            </a:r>
            <a:endParaRPr lang="en-IN" sz="1500" dirty="0"/>
          </a:p>
        </p:txBody>
      </p:sp>
      <p:sp>
        <p:nvSpPr>
          <p:cNvPr id="15" name="Rectangle 14"/>
          <p:cNvSpPr/>
          <p:nvPr/>
        </p:nvSpPr>
        <p:spPr>
          <a:xfrm>
            <a:off x="5535320" y="1371600"/>
            <a:ext cx="3352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Better Control Over Assets</a:t>
            </a:r>
          </a:p>
          <a:p>
            <a:pPr algn="just"/>
            <a:r>
              <a:rPr lang="en-IN" sz="1500" dirty="0" smtClean="0"/>
              <a:t>By capturing Owner, Custodian and User information for each asset, </a:t>
            </a:r>
            <a:r>
              <a:rPr lang="en-IN" sz="1500" dirty="0" err="1" smtClean="0"/>
              <a:t>My.Asset</a:t>
            </a:r>
            <a:r>
              <a:rPr lang="en-IN" sz="1500" dirty="0" smtClean="0"/>
              <a:t> ensures high level of accountability. </a:t>
            </a:r>
            <a:endParaRPr lang="en-IN" sz="150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2819400"/>
            <a:ext cx="32004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Efficient Asset Audit</a:t>
            </a:r>
          </a:p>
          <a:p>
            <a:pPr algn="just"/>
            <a:r>
              <a:rPr lang="en-IN" sz="1500" dirty="0" smtClean="0"/>
              <a:t>The time, money and efforts spent on asset audit reduces significantly and the physical information collected during audit is updated real-time and is highly accurate.</a:t>
            </a:r>
            <a:endParaRPr lang="en-IN" sz="1500" dirty="0"/>
          </a:p>
        </p:txBody>
      </p:sp>
      <p:sp>
        <p:nvSpPr>
          <p:cNvPr id="17" name="Rectangle 16"/>
          <p:cNvSpPr/>
          <p:nvPr/>
        </p:nvSpPr>
        <p:spPr>
          <a:xfrm>
            <a:off x="5548968" y="2895600"/>
            <a:ext cx="3124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Better Procurement Decisions</a:t>
            </a:r>
          </a:p>
          <a:p>
            <a:pPr algn="just"/>
            <a:r>
              <a:rPr lang="en-IN" sz="1500" dirty="0" smtClean="0"/>
              <a:t>By knowing what assets are unused, where they are and who has them, better procurement decisions can be made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066800" y="4572000"/>
            <a:ext cx="3124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True and Fair Reporting</a:t>
            </a:r>
          </a:p>
          <a:p>
            <a:pPr algn="just"/>
            <a:r>
              <a:rPr lang="en-IN" sz="1500" dirty="0" smtClean="0"/>
              <a:t>The fixed assets reporting in financial statements and other reports is true and fair as accurate physical information is available. </a:t>
            </a:r>
            <a:endParaRPr lang="en-IN" sz="1500" dirty="0"/>
          </a:p>
        </p:txBody>
      </p:sp>
      <p:sp>
        <p:nvSpPr>
          <p:cNvPr id="19" name="Rectangle 18"/>
          <p:cNvSpPr/>
          <p:nvPr/>
        </p:nvSpPr>
        <p:spPr>
          <a:xfrm>
            <a:off x="5581952" y="4624320"/>
            <a:ext cx="3333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Reduced Tax Liabilities</a:t>
            </a:r>
          </a:p>
          <a:p>
            <a:pPr algn="just"/>
            <a:r>
              <a:rPr lang="en-IN" sz="1500" dirty="0" smtClean="0"/>
              <a:t>By timely providing for/writing off assets that you no longer have or are obsolete or are unused, the overall tax liability reduces.</a:t>
            </a:r>
            <a:endParaRPr lang="en-IN" sz="1500" dirty="0"/>
          </a:p>
        </p:txBody>
      </p:sp>
      <p:pic>
        <p:nvPicPr>
          <p:cNvPr id="2052" name="Picture 4" descr="C:\Users\Sreenesh\Desktop\logos\Accu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36" y="1453487"/>
            <a:ext cx="914400" cy="875608"/>
          </a:xfrm>
          <a:prstGeom prst="rect">
            <a:avLst/>
          </a:prstGeom>
          <a:noFill/>
        </p:spPr>
      </p:pic>
      <p:pic>
        <p:nvPicPr>
          <p:cNvPr id="2053" name="Picture 5" descr="C:\Users\Sreenesh\Desktop\logos\aud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59" y="3200400"/>
            <a:ext cx="810415" cy="791568"/>
          </a:xfrm>
          <a:prstGeom prst="rect">
            <a:avLst/>
          </a:prstGeom>
          <a:noFill/>
        </p:spPr>
      </p:pic>
      <p:pic>
        <p:nvPicPr>
          <p:cNvPr id="2055" name="Picture 7" descr="C:\Users\Sreenesh\Desktop\logos\report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3244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Sreenesh\Desktop\logos\contr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534232"/>
            <a:ext cx="838200" cy="838200"/>
          </a:xfrm>
          <a:prstGeom prst="rect">
            <a:avLst/>
          </a:prstGeom>
          <a:noFill/>
        </p:spPr>
      </p:pic>
      <p:pic>
        <p:nvPicPr>
          <p:cNvPr id="2058" name="Picture 10" descr="C:\Users\Sreenesh\Desktop\logos\reduc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4321" y="4805161"/>
            <a:ext cx="896191" cy="896191"/>
          </a:xfrm>
          <a:prstGeom prst="rect">
            <a:avLst/>
          </a:prstGeom>
          <a:noFill/>
        </p:spPr>
      </p:pic>
      <p:pic>
        <p:nvPicPr>
          <p:cNvPr id="2059" name="Picture 11" descr="C:\Users\Sreenesh\Desktop\logos\Procu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8825" y="3121025"/>
            <a:ext cx="993775" cy="99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667501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595</Words>
  <Application>Microsoft Office PowerPoint</Application>
  <PresentationFormat>On-screen Show (4:3)</PresentationFormat>
  <Paragraphs>121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               MARQUEE CLIENTS                Asset Management Solution</vt:lpstr>
      <vt:lpstr>                      KEY FEATURES</vt:lpstr>
      <vt:lpstr>                    PROCESS FLOW</vt:lpstr>
      <vt:lpstr>                   REPORT &amp; DASHBOARDS</vt:lpstr>
      <vt:lpstr> KEY BENEFITS</vt:lpstr>
      <vt:lpstr>Slide 8</vt:lpstr>
    </vt:vector>
  </TitlesOfParts>
  <Company>Stallion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Stallion</dc:creator>
  <cp:lastModifiedBy>Sreenesh</cp:lastModifiedBy>
  <cp:revision>153</cp:revision>
  <dcterms:created xsi:type="dcterms:W3CDTF">2015-06-23T11:58:51Z</dcterms:created>
  <dcterms:modified xsi:type="dcterms:W3CDTF">2018-11-22T04:47:17Z</dcterms:modified>
</cp:coreProperties>
</file>